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tmp" ContentType="image/pn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2.bin" ContentType="image/jpg"/>
  <Override PartName="/ppt/notesSlides/notesSlide1.xml" ContentType="application/vnd.openxmlformats-officedocument.presentationml.notesSlide+xml"/>
  <Override PartName="/ppt/media/image4.bin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326" r:id="rId2"/>
    <p:sldId id="264" r:id="rId3"/>
    <p:sldId id="325" r:id="rId4"/>
    <p:sldId id="316" r:id="rId5"/>
    <p:sldId id="315" r:id="rId6"/>
    <p:sldId id="319" r:id="rId7"/>
    <p:sldId id="317" r:id="rId8"/>
    <p:sldId id="311" r:id="rId9"/>
    <p:sldId id="280" r:id="rId10"/>
    <p:sldId id="275" r:id="rId11"/>
    <p:sldId id="318" r:id="rId12"/>
    <p:sldId id="308" r:id="rId13"/>
    <p:sldId id="323" r:id="rId14"/>
    <p:sldId id="322" r:id="rId15"/>
    <p:sldId id="324" r:id="rId16"/>
    <p:sldId id="309" r:id="rId17"/>
    <p:sldId id="320" r:id="rId18"/>
    <p:sldId id="314" r:id="rId19"/>
    <p:sldId id="313" r:id="rId20"/>
    <p:sldId id="312" r:id="rId21"/>
  </p:sldIdLst>
  <p:sldSz cx="7620000" cy="5715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548" autoAdjust="0"/>
  </p:normalViewPr>
  <p:slideViewPr>
    <p:cSldViewPr>
      <p:cViewPr>
        <p:scale>
          <a:sx n="128" d="100"/>
          <a:sy n="128" d="100"/>
        </p:scale>
        <p:origin x="-1152" y="10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2EBEC2-0339-C742-97CA-62C1D077B4AF}" type="datetimeFigureOut">
              <a:rPr lang="en-US" smtClean="0"/>
              <a:t>10/15/15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13F95-BB72-D043-9E8F-38FF25E7D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19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13F95-BB72-D043-9E8F-38FF25E7DC2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915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18670" y="0"/>
            <a:ext cx="8276943" cy="5715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3801035" y="-17926"/>
            <a:ext cx="3065930" cy="522653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874247" y="-17926"/>
            <a:ext cx="2921000" cy="19274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44471" y="2257063"/>
            <a:ext cx="2761129" cy="1418467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44471" y="3684234"/>
            <a:ext cx="2758169" cy="1050524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rgbClr val="424242"/>
                </a:solidFill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48953" y="1264024"/>
            <a:ext cx="1778000" cy="625818"/>
          </a:xfrm>
        </p:spPr>
        <p:txBody>
          <a:bodyPr anchor="b"/>
          <a:lstStyle>
            <a:lvl1pPr algn="l">
              <a:defRPr sz="2000"/>
            </a:lvl1pPr>
          </a:lstStyle>
          <a:p>
            <a:fld id="{57EE85F6-1ED5-45A6-94B2-EEF3BC0F9FE3}" type="datetimeFigureOut">
              <a:rPr lang="en-US" smtClean="0"/>
              <a:t>10/15/15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3875741" y="5073570"/>
            <a:ext cx="2921000" cy="681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19600" y="4766639"/>
            <a:ext cx="2359660" cy="304271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74247" y="4766639"/>
            <a:ext cx="536388" cy="30427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D1BC6D1-944B-43E0-8A0C-9CBA9329B313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3875741" y="5073570"/>
            <a:ext cx="2921000" cy="681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85F6-1ED5-45A6-94B2-EEF3BC0F9FE3}" type="datetimeFigureOut">
              <a:rPr lang="en-US" smtClean="0"/>
              <a:t>10/15/15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BC6D1-944B-43E0-8A0C-9CBA9329B3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24501" y="858456"/>
            <a:ext cx="1237044" cy="3983620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7747" y="858456"/>
            <a:ext cx="4519753" cy="39836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85F6-1ED5-45A6-94B2-EEF3BC0F9FE3}" type="datetimeFigureOut">
              <a:rPr lang="en-US" smtClean="0"/>
              <a:t>10/15/15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BC6D1-944B-43E0-8A0C-9CBA9329B3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85F6-1ED5-45A6-94B2-EEF3BC0F9FE3}" type="datetimeFigureOut">
              <a:rPr lang="en-US" smtClean="0"/>
              <a:t>10/15/15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BC6D1-944B-43E0-8A0C-9CBA9329B3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8871" y="2417358"/>
            <a:ext cx="5531223" cy="1135063"/>
          </a:xfrm>
        </p:spPr>
        <p:txBody>
          <a:bodyPr anchor="b"/>
          <a:lstStyle>
            <a:lvl1pPr algn="l">
              <a:defRPr sz="33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8871" y="3556000"/>
            <a:ext cx="5531223" cy="1267011"/>
          </a:xfrm>
        </p:spPr>
        <p:txBody>
          <a:bodyPr anchor="t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85F6-1ED5-45A6-94B2-EEF3BC0F9FE3}" type="datetimeFigureOut">
              <a:rPr lang="en-US" smtClean="0"/>
              <a:t>10/15/15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BC6D1-944B-43E0-8A0C-9CBA9329B3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85F6-1ED5-45A6-94B2-EEF3BC0F9FE3}" type="datetimeFigureOut">
              <a:rPr lang="en-US" smtClean="0"/>
              <a:t>10/15/15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BC6D1-944B-43E0-8A0C-9CBA9329B31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68680" y="1927860"/>
            <a:ext cx="2849880" cy="2910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870960" y="1927859"/>
            <a:ext cx="2849880" cy="2910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759" y="1930008"/>
            <a:ext cx="2547623" cy="53313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380985" indent="0">
              <a:buNone/>
              <a:defRPr sz="1700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00" b="1"/>
            </a:lvl4pPr>
            <a:lvl5pPr marL="1523939" indent="0">
              <a:buNone/>
              <a:defRPr sz="1300" b="1"/>
            </a:lvl5pPr>
            <a:lvl6pPr marL="1904924" indent="0">
              <a:buNone/>
              <a:defRPr sz="1300" b="1"/>
            </a:lvl6pPr>
            <a:lvl7pPr marL="2285909" indent="0">
              <a:buNone/>
              <a:defRPr sz="1300" b="1"/>
            </a:lvl7pPr>
            <a:lvl8pPr marL="2666893" indent="0">
              <a:buNone/>
              <a:defRPr sz="1300" b="1"/>
            </a:lvl8pPr>
            <a:lvl9pPr marL="3047878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8101" y="2478912"/>
            <a:ext cx="2849880" cy="2363164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76531" y="1930008"/>
            <a:ext cx="2546431" cy="53313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380985" indent="0">
              <a:buNone/>
              <a:defRPr sz="1700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00" b="1"/>
            </a:lvl4pPr>
            <a:lvl5pPr marL="1523939" indent="0">
              <a:buNone/>
              <a:defRPr sz="1300" b="1"/>
            </a:lvl5pPr>
            <a:lvl6pPr marL="1904924" indent="0">
              <a:buNone/>
              <a:defRPr sz="1300" b="1"/>
            </a:lvl6pPr>
            <a:lvl7pPr marL="2285909" indent="0">
              <a:buNone/>
              <a:defRPr sz="1300" b="1"/>
            </a:lvl7pPr>
            <a:lvl8pPr marL="2666893" indent="0">
              <a:buNone/>
              <a:defRPr sz="1300" b="1"/>
            </a:lvl8pPr>
            <a:lvl9pPr marL="3047878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70960" y="2478912"/>
            <a:ext cx="2849880" cy="2363164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85F6-1ED5-45A6-94B2-EEF3BC0F9FE3}" type="datetimeFigureOut">
              <a:rPr lang="en-US" smtClean="0"/>
              <a:t>10/15/15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BC6D1-944B-43E0-8A0C-9CBA9329B3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85F6-1ED5-45A6-94B2-EEF3BC0F9FE3}" type="datetimeFigureOut">
              <a:rPr lang="en-US" smtClean="0"/>
              <a:t>10/15/15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BC6D1-944B-43E0-8A0C-9CBA9329B3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85F6-1ED5-45A6-94B2-EEF3BC0F9FE3}" type="datetimeFigureOut">
              <a:rPr lang="en-US" smtClean="0"/>
              <a:t>10/15/15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BC6D1-944B-43E0-8A0C-9CBA9329B3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18670" y="0"/>
            <a:ext cx="8276943" cy="5715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3801035" y="-17926"/>
            <a:ext cx="3065930" cy="522653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3874247" y="-17925"/>
            <a:ext cx="2921000" cy="5199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85F6-1ED5-45A6-94B2-EEF3BC0F9FE3}" type="datetimeFigureOut">
              <a:rPr lang="en-US" smtClean="0"/>
              <a:t>10/15/15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BC6D1-944B-43E0-8A0C-9CBA9329B313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754643" y="501569"/>
            <a:ext cx="2968548" cy="470703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4912" y="713773"/>
            <a:ext cx="2575367" cy="429227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3875741" y="5073570"/>
            <a:ext cx="2921000" cy="681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67873" y="4770696"/>
            <a:ext cx="2911387" cy="304271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9861" y="2214529"/>
            <a:ext cx="2753810" cy="1219294"/>
          </a:xfrm>
        </p:spPr>
        <p:txBody>
          <a:bodyPr anchor="b">
            <a:normAutofit/>
          </a:bodyPr>
          <a:lstStyle>
            <a:lvl1pPr algn="l">
              <a:defRPr sz="23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47160" y="3447495"/>
            <a:ext cx="2748987" cy="1264920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424242"/>
                </a:solidFill>
              </a:defRPr>
            </a:lvl1pPr>
            <a:lvl2pPr marL="380985" indent="0">
              <a:buNone/>
              <a:defRPr sz="1000"/>
            </a:lvl2pPr>
            <a:lvl3pPr marL="761970" indent="0">
              <a:buNone/>
              <a:defRPr sz="800"/>
            </a:lvl3pPr>
            <a:lvl4pPr marL="1142954" indent="0">
              <a:buNone/>
              <a:defRPr sz="700"/>
            </a:lvl4pPr>
            <a:lvl5pPr marL="1523939" indent="0">
              <a:buNone/>
              <a:defRPr sz="700"/>
            </a:lvl5pPr>
            <a:lvl6pPr marL="1904924" indent="0">
              <a:buNone/>
              <a:defRPr sz="700"/>
            </a:lvl6pPr>
            <a:lvl7pPr marL="2285909" indent="0">
              <a:buNone/>
              <a:defRPr sz="700"/>
            </a:lvl7pPr>
            <a:lvl8pPr marL="2666893" indent="0">
              <a:buNone/>
              <a:defRPr sz="700"/>
            </a:lvl8pPr>
            <a:lvl9pPr marL="304787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18670" y="0"/>
            <a:ext cx="8276943" cy="5715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3801035" y="-17926"/>
            <a:ext cx="3065930" cy="522653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3874247" y="-17925"/>
            <a:ext cx="2921000" cy="5199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754643" y="501569"/>
            <a:ext cx="2968548" cy="4707038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3875741" y="5073570"/>
            <a:ext cx="2921000" cy="681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5353" y="2217420"/>
            <a:ext cx="2750820" cy="1219200"/>
          </a:xfrm>
        </p:spPr>
        <p:txBody>
          <a:bodyPr anchor="b">
            <a:normAutofit/>
          </a:bodyPr>
          <a:lstStyle>
            <a:lvl1pPr algn="l">
              <a:defRPr sz="23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7674" y="578163"/>
            <a:ext cx="2799686" cy="4556760"/>
          </a:xfrm>
        </p:spPr>
        <p:txBody>
          <a:bodyPr/>
          <a:lstStyle>
            <a:lvl1pPr marL="0" indent="0">
              <a:buNone/>
              <a:defRPr sz="2700">
                <a:solidFill>
                  <a:schemeClr val="accent1"/>
                </a:solidFill>
              </a:defRPr>
            </a:lvl1pPr>
            <a:lvl2pPr marL="380985" indent="0">
              <a:buNone/>
              <a:defRPr sz="2300"/>
            </a:lvl2pPr>
            <a:lvl3pPr marL="761970" indent="0">
              <a:buNone/>
              <a:defRPr sz="2000"/>
            </a:lvl3pPr>
            <a:lvl4pPr marL="1142954" indent="0">
              <a:buNone/>
              <a:defRPr sz="1700"/>
            </a:lvl4pPr>
            <a:lvl5pPr marL="1523939" indent="0">
              <a:buNone/>
              <a:defRPr sz="1700"/>
            </a:lvl5pPr>
            <a:lvl6pPr marL="1904924" indent="0">
              <a:buNone/>
              <a:defRPr sz="1700"/>
            </a:lvl6pPr>
            <a:lvl7pPr marL="2285909" indent="0">
              <a:buNone/>
              <a:defRPr sz="1700"/>
            </a:lvl7pPr>
            <a:lvl8pPr marL="2666893" indent="0">
              <a:buNone/>
              <a:defRPr sz="1700"/>
            </a:lvl8pPr>
            <a:lvl9pPr marL="3047878" indent="0">
              <a:buNone/>
              <a:defRPr sz="17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45525" y="3444240"/>
            <a:ext cx="2750478" cy="1266301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424242"/>
                </a:solidFill>
              </a:defRPr>
            </a:lvl1pPr>
            <a:lvl2pPr marL="380985" indent="0">
              <a:buNone/>
              <a:defRPr sz="1000"/>
            </a:lvl2pPr>
            <a:lvl3pPr marL="761970" indent="0">
              <a:buNone/>
              <a:defRPr sz="800"/>
            </a:lvl3pPr>
            <a:lvl4pPr marL="1142954" indent="0">
              <a:buNone/>
              <a:defRPr sz="700"/>
            </a:lvl4pPr>
            <a:lvl5pPr marL="1523939" indent="0">
              <a:buNone/>
              <a:defRPr sz="700"/>
            </a:lvl5pPr>
            <a:lvl6pPr marL="1904924" indent="0">
              <a:buNone/>
              <a:defRPr sz="700"/>
            </a:lvl6pPr>
            <a:lvl7pPr marL="2285909" indent="0">
              <a:buNone/>
              <a:defRPr sz="700"/>
            </a:lvl7pPr>
            <a:lvl8pPr marL="2666893" indent="0">
              <a:buNone/>
              <a:defRPr sz="700"/>
            </a:lvl8pPr>
            <a:lvl9pPr marL="304787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85F6-1ED5-45A6-94B2-EEF3BC0F9FE3}" type="datetimeFigureOut">
              <a:rPr lang="en-US" smtClean="0"/>
              <a:t>10/15/15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67873" y="4770696"/>
            <a:ext cx="2911387" cy="304271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BC6D1-944B-43E0-8A0C-9CBA9329B3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254000" y="0"/>
            <a:ext cx="8276943" cy="5715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381000" y="277906"/>
            <a:ext cx="6858000" cy="5154706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3801035" y="-17926"/>
            <a:ext cx="3065930" cy="58270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3874247" y="-17925"/>
            <a:ext cx="2921000" cy="5199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9575" y="856387"/>
            <a:ext cx="5853953" cy="952500"/>
          </a:xfrm>
          <a:prstGeom prst="rect">
            <a:avLst/>
          </a:prstGeom>
        </p:spPr>
        <p:txBody>
          <a:bodyPr vert="horz" lIns="76197" tIns="38098" rIns="76197" bIns="38098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577" y="1936377"/>
            <a:ext cx="5647764" cy="2924148"/>
          </a:xfrm>
          <a:prstGeom prst="rect">
            <a:avLst/>
          </a:prstGeom>
        </p:spPr>
        <p:txBody>
          <a:bodyPr vert="horz" lIns="76197" tIns="38098" rIns="76197" bIns="3809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97823" y="187077"/>
            <a:ext cx="1778000" cy="304271"/>
          </a:xfrm>
          <a:prstGeom prst="rect">
            <a:avLst/>
          </a:prstGeom>
        </p:spPr>
        <p:txBody>
          <a:bodyPr vert="horz" lIns="76197" tIns="38098" rIns="76197" bIns="38098" rtlCol="0" anchor="ctr"/>
          <a:lstStyle>
            <a:lvl1pPr algn="r">
              <a:defRPr sz="1000">
                <a:solidFill>
                  <a:srgbClr val="FEFEFE"/>
                </a:solidFill>
              </a:defRPr>
            </a:lvl1pPr>
          </a:lstStyle>
          <a:p>
            <a:fld id="{57EE85F6-1ED5-45A6-94B2-EEF3BC0F9FE3}" type="datetimeFigureOut">
              <a:rPr lang="en-US" smtClean="0"/>
              <a:t>10/15/15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7873" y="4876800"/>
            <a:ext cx="2918460" cy="304271"/>
          </a:xfrm>
          <a:prstGeom prst="rect">
            <a:avLst/>
          </a:prstGeom>
        </p:spPr>
        <p:txBody>
          <a:bodyPr vert="horz" lIns="76197" tIns="38098" rIns="76197" bIns="38098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74247" y="187076"/>
            <a:ext cx="1110130" cy="304271"/>
          </a:xfrm>
          <a:prstGeom prst="rect">
            <a:avLst/>
          </a:prstGeom>
        </p:spPr>
        <p:txBody>
          <a:bodyPr vert="horz" lIns="76197" tIns="38098" rIns="76197" bIns="38098" rtlCol="0" anchor="ctr"/>
          <a:lstStyle>
            <a:lvl1pPr algn="l">
              <a:defRPr sz="1000">
                <a:solidFill>
                  <a:srgbClr val="FEFEFE"/>
                </a:solidFill>
              </a:defRPr>
            </a:lvl1pPr>
          </a:lstStyle>
          <a:p>
            <a:fld id="{1D1BC6D1-944B-43E0-8A0C-9CBA9329B31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61970" rtl="0" eaLnBrk="1" latinLnBrk="0" hangingPunct="1">
        <a:spcBef>
          <a:spcPct val="0"/>
        </a:spcBef>
        <a:buNone/>
        <a:defRPr sz="33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39" indent="-228591" algn="l" defTabSz="76197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33379" indent="-228591" algn="l" defTabSz="76197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761970" indent="-190492" algn="l" defTabSz="76197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700" kern="1200">
          <a:solidFill>
            <a:schemeClr val="tx2"/>
          </a:solidFill>
          <a:latin typeface="+mn-lt"/>
          <a:ea typeface="+mn-ea"/>
          <a:cs typeface="+mn-cs"/>
        </a:defRPr>
      </a:lvl3pPr>
      <a:lvl4pPr marL="937223" indent="-190492" algn="l" defTabSz="76197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500" kern="1200">
          <a:solidFill>
            <a:schemeClr val="tx2"/>
          </a:solidFill>
          <a:latin typeface="+mn-lt"/>
          <a:ea typeface="+mn-ea"/>
          <a:cs typeface="+mn-cs"/>
        </a:defRPr>
      </a:lvl4pPr>
      <a:lvl5pPr marL="1104856" indent="-190492" algn="l" defTabSz="76197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3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264869" indent="-190492" algn="l" defTabSz="76197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432503" indent="-190492" algn="l" defTabSz="76197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1600136" indent="-190492" algn="l" defTabSz="76197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1767769" indent="-190492" algn="l" defTabSz="76197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bin"/><Relationship Id="rId3" Type="http://schemas.openxmlformats.org/officeDocument/2006/relationships/image" Target="../media/image4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animate.com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nacktools.com/en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urasma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google.com/url?sa=i&amp;rct=j&amp;q=$20+bill&amp;source=images&amp;cd=&amp;cad=rja&amp;docid=lNbSPtSZ2RBKYM&amp;tbnid=VMOmCuf2R-ZT2M:&amp;ved=0CAUQjRw&amp;url=http://www.modernmediasoftware.com/blog/bid/69698/5-Ways-Aurasma-Augmented-Reality-Will-Change-Mobile-Marketing&amp;ei=l-V7UrP0JpG2kAfZ-oDYDw&amp;bvm=bv.56146854,d.eW0&amp;psig=AFQjCNFVjaYw4-Vt73f5I7Sp864HE9BKXQ&amp;ust=1383937812060577" TargetMode="External"/><Relationship Id="rId3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feagansivytech.weebly.com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tm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Building your digital toolbox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155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Rectangle 1"/>
          <p:cNvSpPr/>
          <p:nvPr/>
        </p:nvSpPr>
        <p:spPr>
          <a:xfrm>
            <a:off x="0" y="666750"/>
            <a:ext cx="7620000" cy="4381500"/>
          </a:xfrm>
          <a:prstGeom prst="rect">
            <a:avLst/>
          </a:prstGeom>
          <a:solidFill>
            <a:srgbClr val="000000">
              <a:alpha val="83302"/>
            </a:srgbClr>
          </a:solidFill>
          <a:ln w="9525">
            <a:solidFill>
              <a:srgbClr val="000000"/>
            </a:solidFill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/>
          </a:p>
        </p:txBody>
      </p:sp>
      <p:sp>
        <p:nvSpPr>
          <p:cNvPr id="277" name="Body"/>
          <p:cNvSpPr txBox="1"/>
          <p:nvPr/>
        </p:nvSpPr>
        <p:spPr>
          <a:xfrm>
            <a:off x="390525" y="1790700"/>
            <a:ext cx="6924675" cy="291465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65882"/>
              </a:srgbClr>
            </a:outerShdw>
          </a:effectLst>
        </p:spPr>
        <p:txBody>
          <a:bodyPr wrap="square" rtlCol="0" anchor="t">
            <a:spAutoFit/>
          </a:bodyPr>
          <a:lstStyle/>
          <a:p>
            <a:pPr algn="l"/>
            <a:r>
              <a:rPr lang="en-US" sz="2025" b="0" i="0" u="none" spc="0" dirty="0" smtClean="0">
                <a:solidFill>
                  <a:srgbClr val="E6E6E6"/>
                </a:solidFill>
                <a:latin typeface="Cosmetica"/>
              </a:rPr>
              <a:t>Double-click to enter text</a:t>
            </a:r>
          </a:p>
        </p:txBody>
      </p:sp>
      <p:sp>
        <p:nvSpPr>
          <p:cNvPr id="278" name="Title"/>
          <p:cNvSpPr txBox="1"/>
          <p:nvPr/>
        </p:nvSpPr>
        <p:spPr>
          <a:xfrm>
            <a:off x="400050" y="809625"/>
            <a:ext cx="6810375" cy="9144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80000"/>
              </a:srgb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sz="3975" b="0" i="0" u="none" spc="0" dirty="0" smtClean="0">
                <a:solidFill>
                  <a:srgbClr val="FFFFFF"/>
                </a:solidFill>
                <a:latin typeface="Cosmetica"/>
              </a:rPr>
              <a:t>Double-click to enter title</a:t>
            </a:r>
          </a:p>
        </p:txBody>
      </p:sp>
      <p:pic>
        <p:nvPicPr>
          <p:cNvPr id="279" name="symablo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33350"/>
            <a:ext cx="7048500" cy="5438775"/>
          </a:xfrm>
          <a:prstGeom prst="rect">
            <a:avLst/>
          </a:prstGeom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http://</a:t>
            </a:r>
            <a:r>
              <a:rPr lang="en-US" dirty="0" err="1"/>
              <a:t>www.mindmeister.com</a:t>
            </a:r>
            <a:r>
              <a:rPr lang="en-US" dirty="0"/>
              <a:t>/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great brainstorming tool</a:t>
            </a:r>
          </a:p>
          <a:p>
            <a:r>
              <a:rPr lang="en-US" dirty="0" smtClean="0"/>
              <a:t>Create, view, and edit Mind maps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274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Goanimate.com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Great way to make videos and let the kids to be creative and active in learning.</a:t>
            </a:r>
          </a:p>
          <a:p>
            <a:endParaRPr lang="en-US" dirty="0"/>
          </a:p>
          <a:p>
            <a:r>
              <a:rPr lang="en-US" dirty="0" smtClean="0">
                <a:hlinkClick r:id="rId2"/>
              </a:rPr>
              <a:t>www.goanimate.com</a:t>
            </a:r>
            <a:endParaRPr lang="en-US" dirty="0" smtClean="0"/>
          </a:p>
          <a:p>
            <a:endParaRPr lang="en-US" dirty="0"/>
          </a:p>
          <a:p>
            <a:pPr marL="5714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802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Lightning 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Getkahoot.com</a:t>
            </a:r>
            <a:endParaRPr lang="en-US" dirty="0" smtClean="0"/>
          </a:p>
          <a:p>
            <a:r>
              <a:rPr lang="en-US" dirty="0" err="1"/>
              <a:t>Blendspace.com</a:t>
            </a:r>
            <a:endParaRPr lang="en-US" dirty="0"/>
          </a:p>
          <a:p>
            <a:r>
              <a:rPr lang="en-US" dirty="0" err="1" smtClean="0"/>
              <a:t>Smore.com</a:t>
            </a:r>
            <a:endParaRPr lang="en-US" dirty="0" smtClean="0"/>
          </a:p>
          <a:p>
            <a:r>
              <a:rPr lang="en-US" dirty="0" err="1" smtClean="0"/>
              <a:t>Goanimate.com</a:t>
            </a:r>
            <a:endParaRPr lang="en-US" dirty="0" smtClean="0"/>
          </a:p>
          <a:p>
            <a:r>
              <a:rPr lang="en-US" dirty="0" smtClean="0"/>
              <a:t>QR codes and Au</a:t>
            </a:r>
            <a:endParaRPr lang="en-US" dirty="0"/>
          </a:p>
          <a:p>
            <a:r>
              <a:rPr lang="en-US" dirty="0" smtClean="0"/>
              <a:t>OER’s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6794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getkahoot.com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A GAME-BASED CLASSROOM RESPONSE SYSTEM</a:t>
            </a:r>
          </a:p>
          <a:p>
            <a:r>
              <a:rPr lang="en-US" b="1" dirty="0"/>
              <a:t>FOR SCHOOLS, UNIVERSITIES, &amp; BUSINESSES</a:t>
            </a:r>
          </a:p>
          <a:p>
            <a:r>
              <a:rPr lang="en-US" b="1" dirty="0"/>
              <a:t>ASK THOUGHT PROVOKING QUESTIONS</a:t>
            </a:r>
          </a:p>
          <a:p>
            <a:r>
              <a:rPr lang="en-US" dirty="0"/>
              <a:t>Which motivate participation through game-based learning and rewards in a social setting.</a:t>
            </a:r>
          </a:p>
          <a:p>
            <a:r>
              <a:rPr lang="en-US" b="1" dirty="0"/>
              <a:t>STUDENTS, TAKE CONTROL OF YOUR OWN LEARNING</a:t>
            </a:r>
          </a:p>
          <a:p>
            <a:r>
              <a:rPr lang="en-US" dirty="0"/>
              <a:t>Through research and creation you inquire with meaningful questions, turning you in to a leader.</a:t>
            </a:r>
          </a:p>
          <a:p>
            <a:r>
              <a:rPr lang="en-US" b="1" dirty="0"/>
              <a:t>EASY-TO-USE, INCLUSIVE &amp; HIGHLY ENGAGING</a:t>
            </a:r>
          </a:p>
          <a:p>
            <a:r>
              <a:rPr lang="en-US" dirty="0"/>
              <a:t>Backed by academic research in blended learning. </a:t>
            </a:r>
            <a:r>
              <a:rPr lang="en-US"/>
              <a:t>Using technology in your classroom will never be the same again.</a:t>
            </a:r>
          </a:p>
        </p:txBody>
      </p:sp>
    </p:spTree>
    <p:extLst>
      <p:ext uri="{BB962C8B-B14F-4D97-AF65-F5344CB8AC3E}">
        <p14:creationId xmlns:p14="http://schemas.microsoft.com/office/powerpoint/2010/main" val="167580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letsGeddit.com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Compare </a:t>
            </a:r>
            <a:r>
              <a:rPr lang="en-US" dirty="0"/>
              <a:t>student confidence against understanding All your favorite question and answer features are built right into </a:t>
            </a:r>
            <a:r>
              <a:rPr lang="en-US" b="1" dirty="0" err="1"/>
              <a:t>Geddit</a:t>
            </a:r>
            <a:r>
              <a:rPr lang="en-US" dirty="0"/>
              <a:t>, so now you and your students can check ...</a:t>
            </a:r>
          </a:p>
        </p:txBody>
      </p:sp>
    </p:spTree>
    <p:extLst>
      <p:ext uri="{BB962C8B-B14F-4D97-AF65-F5344CB8AC3E}">
        <p14:creationId xmlns:p14="http://schemas.microsoft.com/office/powerpoint/2010/main" val="1317521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Snacktools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CREATE, IMPROVE &amp; PROMOTE WEBSITES</a:t>
            </a:r>
          </a:p>
          <a:p>
            <a:pPr lvl="1"/>
            <a:r>
              <a:rPr lang="en-US" dirty="0"/>
              <a:t>High-quality banners, widgets and websites, the Snack way </a:t>
            </a:r>
          </a:p>
          <a:p>
            <a:pPr marL="57148" indent="0">
              <a:buNone/>
            </a:pPr>
            <a:endParaRPr lang="en-US" dirty="0" smtClean="0"/>
          </a:p>
          <a:p>
            <a:endParaRPr lang="en-US" dirty="0"/>
          </a:p>
          <a:p>
            <a:pPr marL="57148" indent="0">
              <a:buNone/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://www.snacktools.com/en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267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Quizlet.com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Flash Cards</a:t>
            </a:r>
          </a:p>
          <a:p>
            <a:r>
              <a:rPr lang="en-US" dirty="0" smtClean="0"/>
              <a:t>Quizzes</a:t>
            </a:r>
          </a:p>
          <a:p>
            <a:r>
              <a:rPr lang="en-US" dirty="0" smtClean="0"/>
              <a:t>Vocabulary Lists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122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QR CODES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QRSTUFF.COM</a:t>
            </a:r>
          </a:p>
          <a:p>
            <a:pPr lvl="1"/>
            <a:r>
              <a:rPr lang="en-US" dirty="0" smtClean="0"/>
              <a:t>Making a QR code for web sites, presentations, documents, videos, etc.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2050" name="Picture 2" descr="C:\Users\mike.feagans\AppData\Local\Microsoft\Windows\Temporary Internet Files\Content.IE5\70DOCXEG\qrcode.180715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3909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786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Aurasma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Great app!</a:t>
            </a:r>
          </a:p>
          <a:p>
            <a:r>
              <a:rPr lang="en-US" dirty="0" err="1" smtClean="0">
                <a:hlinkClick r:id="rId2"/>
              </a:rPr>
              <a:t>Aurasma</a:t>
            </a:r>
            <a:r>
              <a:rPr lang="en-US" dirty="0" smtClean="0"/>
              <a:t> allows </a:t>
            </a:r>
            <a:r>
              <a:rPr lang="en-US" dirty="0"/>
              <a:t>users to engage in and create </a:t>
            </a:r>
            <a:r>
              <a:rPr lang="en-US" dirty="0" smtClean="0"/>
              <a:t>Reality </a:t>
            </a:r>
            <a:r>
              <a:rPr lang="en-US" dirty="0"/>
              <a:t>experiences of their own. Educators and (more importantly) students can use this open source tool to essentially bring their learning to life. </a:t>
            </a:r>
            <a:endParaRPr lang="en-US" dirty="0" smtClean="0"/>
          </a:p>
          <a:p>
            <a:pPr lvl="4"/>
            <a:r>
              <a:rPr lang="en-US" dirty="0" smtClean="0"/>
              <a:t>From </a:t>
            </a:r>
            <a:r>
              <a:rPr lang="en-US" dirty="0" err="1" smtClean="0"/>
              <a:t>Edutopia</a:t>
            </a:r>
            <a:r>
              <a:rPr lang="en-US" dirty="0" smtClean="0"/>
              <a:t> article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668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Rectangle 1"/>
          <p:cNvSpPr/>
          <p:nvPr/>
        </p:nvSpPr>
        <p:spPr>
          <a:xfrm>
            <a:off x="0" y="666750"/>
            <a:ext cx="7620000" cy="4381500"/>
          </a:xfrm>
          <a:prstGeom prst="rect">
            <a:avLst/>
          </a:prstGeom>
          <a:solidFill>
            <a:srgbClr val="000000">
              <a:alpha val="83302"/>
            </a:srgbClr>
          </a:solidFill>
          <a:ln w="9525">
            <a:solidFill>
              <a:srgbClr val="000000"/>
            </a:solidFill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/>
          </a:p>
        </p:txBody>
      </p:sp>
      <p:sp>
        <p:nvSpPr>
          <p:cNvPr id="266" name="Body"/>
          <p:cNvSpPr txBox="1"/>
          <p:nvPr/>
        </p:nvSpPr>
        <p:spPr>
          <a:xfrm>
            <a:off x="390525" y="914400"/>
            <a:ext cx="6810375" cy="3831818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65882"/>
              </a:srgbClr>
            </a:outerShdw>
          </a:effectLst>
        </p:spPr>
        <p:txBody>
          <a:bodyPr wrap="square" rtlCol="0" anchor="t">
            <a:spAutoFit/>
          </a:bodyPr>
          <a:lstStyle/>
          <a:p>
            <a:pPr algn="l"/>
            <a:r>
              <a:rPr lang="en-US" sz="2025" b="0" i="0" u="none" spc="0" dirty="0" smtClean="0">
                <a:solidFill>
                  <a:srgbClr val="E6E6E6"/>
                </a:solidFill>
                <a:latin typeface="Cosmetica"/>
              </a:rPr>
              <a:t>Thoughts:</a:t>
            </a:r>
          </a:p>
          <a:p>
            <a:pPr algn="l"/>
            <a:endParaRPr lang="en-US" sz="2025" b="0" i="0" u="none" spc="0" dirty="0" smtClean="0">
              <a:solidFill>
                <a:srgbClr val="E6E6E6"/>
              </a:solidFill>
              <a:latin typeface="Cosmetica"/>
            </a:endParaRPr>
          </a:p>
          <a:p>
            <a:pPr algn="l"/>
            <a:r>
              <a:rPr lang="en-US" sz="2025" b="0" i="0" u="none" spc="0" dirty="0" smtClean="0">
                <a:solidFill>
                  <a:srgbClr val="E6E6E6"/>
                </a:solidFill>
                <a:latin typeface="Cosmetica"/>
              </a:rPr>
              <a:t> •giving students more freedom to explore on their own and problem solve.  </a:t>
            </a:r>
            <a:endParaRPr lang="en-US" sz="2025" b="0" i="0" u="none" spc="0" dirty="0" smtClean="0">
              <a:solidFill>
                <a:srgbClr val="E6E6E6"/>
              </a:solidFill>
              <a:latin typeface="Cosmetica"/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2025" dirty="0" smtClean="0">
                <a:solidFill>
                  <a:srgbClr val="E6E6E6"/>
                </a:solidFill>
                <a:latin typeface="Cosmetica"/>
              </a:rPr>
              <a:t>The “WHY?” factor</a:t>
            </a:r>
            <a:endParaRPr lang="en-US" sz="2025" b="0" i="0" u="none" spc="0" dirty="0" smtClean="0">
              <a:solidFill>
                <a:srgbClr val="E6E6E6"/>
              </a:solidFill>
              <a:latin typeface="Cosmetica"/>
            </a:endParaRPr>
          </a:p>
          <a:p>
            <a:pPr algn="l"/>
            <a:endParaRPr lang="en-US" sz="2025" b="0" i="0" u="none" spc="0" dirty="0" smtClean="0">
              <a:solidFill>
                <a:srgbClr val="E6E6E6"/>
              </a:solidFill>
              <a:latin typeface="Cosmetica"/>
            </a:endParaRPr>
          </a:p>
          <a:p>
            <a:pPr algn="l"/>
            <a:r>
              <a:rPr lang="en-US" sz="2025" b="0" i="0" u="none" spc="0" dirty="0" smtClean="0">
                <a:solidFill>
                  <a:srgbClr val="E6E6E6"/>
                </a:solidFill>
                <a:latin typeface="Cosmetica"/>
              </a:rPr>
              <a:t>•Apps and web sites -- </a:t>
            </a:r>
            <a:r>
              <a:rPr lang="en-US" sz="2025" dirty="0">
                <a:solidFill>
                  <a:srgbClr val="E6E6E6"/>
                </a:solidFill>
                <a:latin typeface="Cosmetica"/>
              </a:rPr>
              <a:t>l</a:t>
            </a:r>
            <a:r>
              <a:rPr lang="en-US" sz="2025" b="0" i="0" u="none" spc="0" dirty="0" smtClean="0">
                <a:solidFill>
                  <a:srgbClr val="E6E6E6"/>
                </a:solidFill>
                <a:latin typeface="Cosmetica"/>
              </a:rPr>
              <a:t>earning to keep up with every changing world of technology</a:t>
            </a:r>
          </a:p>
          <a:p>
            <a:pPr algn="l"/>
            <a:endParaRPr lang="en-US" sz="2025" b="0" i="0" u="none" spc="0" dirty="0" smtClean="0">
              <a:solidFill>
                <a:srgbClr val="E6E6E6"/>
              </a:solidFill>
              <a:latin typeface="Cosmetica"/>
            </a:endParaRPr>
          </a:p>
          <a:p>
            <a:pPr algn="l"/>
            <a:r>
              <a:rPr lang="en-US" sz="2025" b="0" i="0" u="none" spc="0" dirty="0" smtClean="0">
                <a:solidFill>
                  <a:srgbClr val="E6E6E6"/>
                </a:solidFill>
                <a:latin typeface="Cosmetica"/>
              </a:rPr>
              <a:t>•learning to be patient and not over load them with to much, but allowing them to see how these aspects</a:t>
            </a:r>
          </a:p>
          <a:p>
            <a:pPr algn="l"/>
            <a:r>
              <a:rPr lang="en-US" sz="2025" b="0" i="0" u="none" spc="0" dirty="0" smtClean="0">
                <a:solidFill>
                  <a:srgbClr val="E6E6E6"/>
                </a:solidFill>
                <a:latin typeface="Cosmetica"/>
              </a:rPr>
              <a:t>of technology can help them.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odernmediasoftware.com/Portals/94236/images/us-$20-bill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81100"/>
            <a:ext cx="6096000" cy="30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174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Lightning Round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57148" indent="0" algn="ctr">
              <a:buNone/>
            </a:pPr>
            <a:r>
              <a:rPr lang="en-US" u="sng" dirty="0" smtClean="0"/>
              <a:t>Student’s Engagement</a:t>
            </a:r>
          </a:p>
          <a:p>
            <a:r>
              <a:rPr lang="en-US" dirty="0" err="1" smtClean="0"/>
              <a:t>Coveritlive.com</a:t>
            </a:r>
            <a:r>
              <a:rPr lang="en-US" dirty="0" smtClean="0"/>
              <a:t>	</a:t>
            </a:r>
          </a:p>
          <a:p>
            <a:r>
              <a:rPr lang="en-US" dirty="0" err="1" smtClean="0"/>
              <a:t>Todaymeet.com</a:t>
            </a:r>
            <a:endParaRPr lang="en-US" dirty="0"/>
          </a:p>
          <a:p>
            <a:pPr marL="57148" indent="0" algn="ctr">
              <a:buNone/>
            </a:pPr>
            <a:r>
              <a:rPr lang="en-US" u="sng" dirty="0" smtClean="0"/>
              <a:t>Charts</a:t>
            </a:r>
            <a:endParaRPr lang="en-US" u="sng" dirty="0"/>
          </a:p>
          <a:p>
            <a:r>
              <a:rPr lang="en-US" dirty="0" err="1" smtClean="0"/>
              <a:t>Lucidchart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7148" indent="0" algn="ctr">
              <a:buNone/>
            </a:pPr>
            <a:r>
              <a:rPr lang="en-US" u="sng" dirty="0" smtClean="0"/>
              <a:t>Portfolios/Communication</a:t>
            </a:r>
          </a:p>
          <a:p>
            <a:r>
              <a:rPr lang="en-US" dirty="0" err="1" smtClean="0"/>
              <a:t>Livebinders.com</a:t>
            </a:r>
            <a:endParaRPr lang="en-US" dirty="0" smtClean="0"/>
          </a:p>
          <a:p>
            <a:r>
              <a:rPr lang="en-US" dirty="0" err="1" smtClean="0"/>
              <a:t>Smore.com</a:t>
            </a:r>
            <a:endParaRPr lang="en-US" dirty="0" smtClean="0"/>
          </a:p>
          <a:p>
            <a:pPr marL="57148" indent="0" algn="ctr">
              <a:buNone/>
            </a:pPr>
            <a:r>
              <a:rPr lang="en-US" u="sng" dirty="0" smtClean="0"/>
              <a:t>Outside the Box</a:t>
            </a:r>
          </a:p>
          <a:p>
            <a:r>
              <a:rPr lang="en-US" dirty="0" err="1" smtClean="0"/>
              <a:t>Code.org</a:t>
            </a:r>
            <a:endParaRPr lang="en-US" dirty="0" smtClean="0"/>
          </a:p>
          <a:p>
            <a:r>
              <a:rPr lang="en-US" dirty="0" err="1" smtClean="0"/>
              <a:t>getHopscotch.com</a:t>
            </a:r>
            <a:endParaRPr lang="en-US" dirty="0"/>
          </a:p>
          <a:p>
            <a:pPr marL="5714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846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Weebly.com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Free web site</a:t>
            </a:r>
          </a:p>
          <a:p>
            <a:r>
              <a:rPr lang="en-US" dirty="0" smtClean="0"/>
              <a:t>Easy to use</a:t>
            </a:r>
          </a:p>
          <a:p>
            <a:r>
              <a:rPr lang="en-US" dirty="0" smtClean="0"/>
              <a:t>Create pages with blogs, documents, videos, </a:t>
            </a:r>
            <a:r>
              <a:rPr lang="en-US" dirty="0" err="1" smtClean="0"/>
              <a:t>etc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861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856387"/>
            <a:ext cx="6477000" cy="952500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hlinkClick r:id="rId2"/>
              </a:rPr>
              <a:t>http://feagans.weebly.com/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err="1" smtClean="0"/>
              <a:t>mrchicki.com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 site</a:t>
            </a:r>
          </a:p>
          <a:p>
            <a:r>
              <a:rPr lang="en-US" dirty="0" smtClean="0"/>
              <a:t>Blog</a:t>
            </a:r>
          </a:p>
          <a:p>
            <a:r>
              <a:rPr lang="en-US" dirty="0" err="1" smtClean="0"/>
              <a:t>Symbaloo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095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Coveritlive.com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 Blog for live engagement</a:t>
            </a:r>
          </a:p>
          <a:p>
            <a:r>
              <a:rPr lang="en-US" dirty="0" smtClean="0"/>
              <a:t>You control which posts are shown</a:t>
            </a:r>
          </a:p>
          <a:p>
            <a:r>
              <a:rPr lang="en-US" dirty="0" smtClean="0"/>
              <a:t>Keeps students commenting and paying attention</a:t>
            </a:r>
          </a:p>
          <a:p>
            <a:pPr marL="57148" indent="0">
              <a:buNone/>
            </a:pP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  <a:t>Today’s meet</a:t>
            </a:r>
          </a:p>
          <a:p>
            <a:pPr marL="57148" indent="0">
              <a:buNone/>
            </a:pPr>
            <a:r>
              <a:rPr lang="en-US" dirty="0"/>
              <a:t>https://</a:t>
            </a:r>
            <a:r>
              <a:rPr lang="en-US" dirty="0" err="1"/>
              <a:t>todaysmeet.com</a:t>
            </a:r>
            <a:r>
              <a:rPr lang="en-US" dirty="0" smtClean="0"/>
              <a:t>/</a:t>
            </a:r>
            <a:endParaRPr lang="en-US" dirty="0"/>
          </a:p>
          <a:p>
            <a:pPr marL="5714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748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Livebinders.com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48" indent="0">
              <a:buNone/>
            </a:pPr>
            <a:r>
              <a:rPr lang="en-US" dirty="0" smtClean="0"/>
              <a:t>3 ring Binder for the web</a:t>
            </a:r>
          </a:p>
          <a:p>
            <a:r>
              <a:rPr lang="en-US" dirty="0" smtClean="0"/>
              <a:t>Collect your resources</a:t>
            </a:r>
          </a:p>
          <a:p>
            <a:r>
              <a:rPr lang="en-US" dirty="0" smtClean="0"/>
              <a:t>Organize them neatly and easily</a:t>
            </a:r>
          </a:p>
          <a:p>
            <a:r>
              <a:rPr lang="en-US" dirty="0" smtClean="0"/>
              <a:t>Make an impression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152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Smore.com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beautiful flyers and newsletters</a:t>
            </a:r>
          </a:p>
          <a:p>
            <a:endParaRPr lang="en-US" dirty="0"/>
          </a:p>
          <a:p>
            <a:pPr marL="57148" indent="0">
              <a:buNone/>
            </a:pPr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573617"/>
            <a:ext cx="4343400" cy="255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815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Rectangle 1"/>
          <p:cNvSpPr/>
          <p:nvPr/>
        </p:nvSpPr>
        <p:spPr>
          <a:xfrm>
            <a:off x="0" y="666750"/>
            <a:ext cx="7620000" cy="4381500"/>
          </a:xfrm>
          <a:prstGeom prst="rect">
            <a:avLst/>
          </a:prstGeom>
          <a:solidFill>
            <a:srgbClr val="000000">
              <a:alpha val="83302"/>
            </a:srgbClr>
          </a:solidFill>
          <a:ln w="9525">
            <a:solidFill>
              <a:srgbClr val="000000"/>
            </a:solidFill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/>
          </a:p>
        </p:txBody>
      </p:sp>
      <p:sp>
        <p:nvSpPr>
          <p:cNvPr id="282" name="Title"/>
          <p:cNvSpPr txBox="1"/>
          <p:nvPr/>
        </p:nvSpPr>
        <p:spPr>
          <a:xfrm>
            <a:off x="400050" y="809625"/>
            <a:ext cx="6810375" cy="9144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80000"/>
              </a:srgb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sz="2025" b="0" i="0" u="none" spc="0" dirty="0" smtClean="0">
                <a:solidFill>
                  <a:srgbClr val="E6E6E6"/>
                </a:solidFill>
                <a:latin typeface="Cosmetica"/>
              </a:rPr>
              <a:t>WWW.SYMBALOOEDU.COM</a:t>
            </a:r>
          </a:p>
        </p:txBody>
      </p:sp>
      <p:sp>
        <p:nvSpPr>
          <p:cNvPr id="283" name="Body"/>
          <p:cNvSpPr txBox="1"/>
          <p:nvPr/>
        </p:nvSpPr>
        <p:spPr>
          <a:xfrm>
            <a:off x="381000" y="1485900"/>
            <a:ext cx="6810375" cy="3701013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65882"/>
              </a:srgbClr>
            </a:outerShdw>
          </a:effectLst>
        </p:spPr>
        <p:txBody>
          <a:bodyPr wrap="square" rtlCol="0" anchor="t">
            <a:spAutoFit/>
          </a:bodyPr>
          <a:lstStyle/>
          <a:p>
            <a:pPr algn="l"/>
            <a:endParaRPr dirty="0"/>
          </a:p>
          <a:p>
            <a:pPr marL="342900" indent="-342900" algn="l">
              <a:buFont typeface="Arial"/>
              <a:buChar char="•"/>
            </a:pPr>
            <a:r>
              <a:rPr lang="en-US" sz="1600" b="0" i="0" u="none" spc="0" dirty="0" smtClean="0">
                <a:solidFill>
                  <a:srgbClr val="E6E6E6"/>
                </a:solidFill>
                <a:latin typeface="Cosmetica"/>
              </a:rPr>
              <a:t>Access your bookmarks anywhere with </a:t>
            </a:r>
            <a:r>
              <a:rPr lang="en-US" sz="1600" b="0" i="0" u="none" spc="0" dirty="0" err="1" smtClean="0">
                <a:solidFill>
                  <a:srgbClr val="E6E6E6"/>
                </a:solidFill>
                <a:latin typeface="Cosmetica"/>
              </a:rPr>
              <a:t>Symbaloo</a:t>
            </a:r>
            <a:r>
              <a:rPr lang="en-US" sz="1600" b="0" i="0" u="none" spc="0" dirty="0" smtClean="0">
                <a:solidFill>
                  <a:srgbClr val="E6E6E6"/>
                </a:solidFill>
                <a:latin typeface="Cosmetica"/>
              </a:rPr>
              <a:t>.</a:t>
            </a:r>
          </a:p>
          <a:p>
            <a:pPr marL="342900" indent="-342900" algn="l">
              <a:buFont typeface="Arial"/>
              <a:buChar char="•"/>
            </a:pPr>
            <a:r>
              <a:rPr lang="en-US" sz="1600" b="0" i="0" u="none" spc="0" dirty="0" err="1" smtClean="0">
                <a:solidFill>
                  <a:srgbClr val="E6E6E6"/>
                </a:solidFill>
                <a:latin typeface="Cosmetica"/>
              </a:rPr>
              <a:t>Symbaloo</a:t>
            </a:r>
            <a:r>
              <a:rPr lang="en-US" sz="1600" b="0" i="0" u="none" spc="0" dirty="0" smtClean="0">
                <a:solidFill>
                  <a:srgbClr val="E6E6E6"/>
                </a:solidFill>
                <a:latin typeface="Cosmetica"/>
              </a:rPr>
              <a:t> is the easiest way to start on the internet</a:t>
            </a:r>
            <a:endParaRPr lang="en-US" sz="1600" dirty="0">
              <a:solidFill>
                <a:srgbClr val="E6E6E6"/>
              </a:solidFill>
              <a:latin typeface="Cosmetica"/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1600" b="0" i="0" u="none" spc="0" dirty="0" smtClean="0">
                <a:solidFill>
                  <a:srgbClr val="E6E6E6"/>
                </a:solidFill>
                <a:latin typeface="Cosmetica"/>
              </a:rPr>
              <a:t>Discover pages with the best links about a subject; </a:t>
            </a:r>
          </a:p>
          <a:p>
            <a:pPr marL="342900" indent="-342900" algn="l">
              <a:buFont typeface="Arial"/>
              <a:buChar char="•"/>
            </a:pPr>
            <a:r>
              <a:rPr lang="en-US" sz="1600" b="0" i="0" u="none" spc="0" dirty="0" smtClean="0">
                <a:solidFill>
                  <a:srgbClr val="E6E6E6"/>
                </a:solidFill>
                <a:latin typeface="Cosmetica"/>
              </a:rPr>
              <a:t>Create your own pages with favorites; </a:t>
            </a:r>
          </a:p>
          <a:p>
            <a:pPr marL="342900" indent="-342900">
              <a:buFont typeface="Arial"/>
              <a:buChar char="•"/>
            </a:pPr>
            <a:r>
              <a:rPr lang="en-US" sz="1600" b="0" i="0" u="none" spc="0" dirty="0" smtClean="0">
                <a:solidFill>
                  <a:srgbClr val="E6E6E6"/>
                </a:solidFill>
                <a:latin typeface="Cosmetica"/>
              </a:rPr>
              <a:t>Share your page with the rest of the world.</a:t>
            </a:r>
            <a:endParaRPr lang="en-US" sz="1600" u="sng" dirty="0" smtClean="0">
              <a:solidFill>
                <a:srgbClr val="E6E6E6"/>
              </a:solidFill>
              <a:latin typeface="Cosmetica"/>
            </a:endParaRPr>
          </a:p>
          <a:p>
            <a:pPr marL="342900" indent="-342900">
              <a:buFont typeface="Arial"/>
              <a:buChar char="•"/>
            </a:pPr>
            <a:r>
              <a:rPr lang="en-US" sz="1600" dirty="0" smtClean="0">
                <a:solidFill>
                  <a:srgbClr val="E6E6E6"/>
                </a:solidFill>
                <a:latin typeface="Cosmetica"/>
              </a:rPr>
              <a:t> Share projects </a:t>
            </a:r>
          </a:p>
          <a:p>
            <a:pPr marL="800100" lvl="1" indent="-342900">
              <a:buFont typeface="Arial"/>
              <a:buChar char="•"/>
            </a:pPr>
            <a:r>
              <a:rPr lang="en-US" sz="1600" dirty="0" smtClean="0">
                <a:solidFill>
                  <a:srgbClr val="E6E6E6"/>
                </a:solidFill>
                <a:latin typeface="Cosmetica"/>
              </a:rPr>
              <a:t>being </a:t>
            </a:r>
            <a:r>
              <a:rPr lang="en-US" sz="1600" dirty="0">
                <a:solidFill>
                  <a:srgbClr val="E6E6E6"/>
                </a:solidFill>
                <a:latin typeface="Cosmetica"/>
              </a:rPr>
              <a:t>presented </a:t>
            </a:r>
          </a:p>
          <a:p>
            <a:pPr marL="800100" lvl="1" indent="-342900">
              <a:buFont typeface="Arial"/>
              <a:buChar char="•"/>
            </a:pPr>
            <a:r>
              <a:rPr lang="en-US" sz="1600" dirty="0" smtClean="0">
                <a:solidFill>
                  <a:srgbClr val="E6E6E6"/>
                </a:solidFill>
                <a:latin typeface="Cosmetica"/>
              </a:rPr>
              <a:t>sharing</a:t>
            </a:r>
            <a:r>
              <a:rPr lang="en-US" sz="1600" dirty="0">
                <a:solidFill>
                  <a:srgbClr val="E6E6E6"/>
                </a:solidFill>
                <a:latin typeface="Cosmetica"/>
              </a:rPr>
              <a:t>, my assignments, videos, etc. </a:t>
            </a:r>
            <a:endParaRPr lang="en-US" sz="1600" dirty="0" smtClean="0">
              <a:solidFill>
                <a:srgbClr val="E6E6E6"/>
              </a:solidFill>
              <a:latin typeface="Cosmetica"/>
            </a:endParaRPr>
          </a:p>
          <a:p>
            <a:pPr lvl="1"/>
            <a:endParaRPr lang="en-US" sz="1600" dirty="0" smtClean="0">
              <a:solidFill>
                <a:srgbClr val="E6E6E6"/>
              </a:solidFill>
              <a:latin typeface="Cosmetica"/>
            </a:endParaRPr>
          </a:p>
          <a:p>
            <a:r>
              <a:rPr lang="en-US" sz="1600" dirty="0" smtClean="0">
                <a:solidFill>
                  <a:srgbClr val="E6E6E6"/>
                </a:solidFill>
                <a:latin typeface="Cosmetica"/>
              </a:rPr>
              <a:t>click </a:t>
            </a:r>
            <a:r>
              <a:rPr lang="en-US" sz="1600" dirty="0">
                <a:solidFill>
                  <a:srgbClr val="E6E6E6"/>
                </a:solidFill>
                <a:latin typeface="Cosmetica"/>
              </a:rPr>
              <a:t>on a tile and not have to worry about them typing in the wrong address.</a:t>
            </a:r>
          </a:p>
          <a:p>
            <a:pPr marL="342900" indent="-342900" algn="l">
              <a:buFont typeface="Arial"/>
              <a:buChar char="•"/>
            </a:pPr>
            <a:endParaRPr lang="en-US" sz="2025" b="0" i="0" u="none" spc="0" dirty="0" smtClean="0">
              <a:solidFill>
                <a:srgbClr val="E6E6E6"/>
              </a:solidFill>
              <a:latin typeface="Cosmetica"/>
            </a:endParaRPr>
          </a:p>
          <a:p>
            <a:pPr algn="l"/>
            <a:endParaRPr lang="en-US" sz="2025" b="0" i="0" u="none" spc="0" dirty="0" smtClean="0">
              <a:solidFill>
                <a:srgbClr val="E6E6E6"/>
              </a:solidFill>
              <a:latin typeface="Cosmetic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7181</TotalTime>
  <Words>519</Words>
  <Application>Microsoft Macintosh PowerPoint</Application>
  <PresentationFormat>Custom</PresentationFormat>
  <Paragraphs>101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Austin</vt:lpstr>
      <vt:lpstr>Building your digital toolbox</vt:lpstr>
      <vt:lpstr>PowerPoint Presentation</vt:lpstr>
      <vt:lpstr>Lightning Round </vt:lpstr>
      <vt:lpstr>Weebly.com</vt:lpstr>
      <vt:lpstr>http://feagans.weebly.com/ mrchicki.com </vt:lpstr>
      <vt:lpstr>Coveritlive.com</vt:lpstr>
      <vt:lpstr>Livebinders.com</vt:lpstr>
      <vt:lpstr>Smore.com </vt:lpstr>
      <vt:lpstr>PowerPoint Presentation</vt:lpstr>
      <vt:lpstr>PowerPoint Presentation</vt:lpstr>
      <vt:lpstr>http://www.mindmeister.com/</vt:lpstr>
      <vt:lpstr>Goanimate.com </vt:lpstr>
      <vt:lpstr>Lightning Round</vt:lpstr>
      <vt:lpstr>https://getkahoot.com</vt:lpstr>
      <vt:lpstr>letsGeddit.com</vt:lpstr>
      <vt:lpstr>Snacktools</vt:lpstr>
      <vt:lpstr>Quizlet.com </vt:lpstr>
      <vt:lpstr>QR CODES </vt:lpstr>
      <vt:lpstr>Aurasma </vt:lpstr>
      <vt:lpstr>PowerPoint Presentation</vt:lpstr>
    </vt:vector>
  </TitlesOfParts>
  <Company>sliderocket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sliderocket</dc:creator>
  <cp:lastModifiedBy>Mike Feagans</cp:lastModifiedBy>
  <cp:revision>51</cp:revision>
  <dcterms:created xsi:type="dcterms:W3CDTF">2011-03-14T23:12:30Z</dcterms:created>
  <dcterms:modified xsi:type="dcterms:W3CDTF">2015-10-16T14:45:26Z</dcterms:modified>
</cp:coreProperties>
</file>